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Arita Buri Bold" panose="020B0604020202020204" charset="-127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HK Grotesk Light" panose="020B0604020202020204" charset="0"/>
      <p:regular r:id="rId15"/>
    </p:embeddedFont>
    <p:embeddedFont>
      <p:font typeface="HK Grotesk Light Bold" panose="020B0604020202020204" charset="0"/>
      <p:regular r:id="rId16"/>
    </p:embeddedFont>
    <p:embeddedFont>
      <p:font typeface="HK Grotesk Medium" panose="020B0604020202020204" charset="0"/>
      <p:regular r:id="rId17"/>
    </p:embeddedFont>
    <p:embeddedFont>
      <p:font typeface="HK Grotesk Medium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432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B8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32340" y="4007869"/>
            <a:ext cx="9997976" cy="4220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11"/>
              </a:lnSpc>
            </a:pPr>
            <a:r>
              <a:rPr lang="en-US" sz="10399" spc="-103">
                <a:solidFill>
                  <a:srgbClr val="FFFFFF"/>
                </a:solidFill>
                <a:latin typeface="Arita Buri Bold"/>
              </a:rPr>
              <a:t>PROFILE</a:t>
            </a:r>
          </a:p>
          <a:p>
            <a:pPr algn="ctr">
              <a:lnSpc>
                <a:spcPts val="10711"/>
              </a:lnSpc>
            </a:pPr>
            <a:r>
              <a:rPr lang="en-US" sz="10399" spc="-103">
                <a:solidFill>
                  <a:srgbClr val="FFFFFF"/>
                </a:solidFill>
                <a:latin typeface="Arita Buri Bold"/>
              </a:rPr>
              <a:t>NARASUMBER </a:t>
            </a:r>
          </a:p>
          <a:p>
            <a:pPr algn="ctr">
              <a:lnSpc>
                <a:spcPts val="10711"/>
              </a:lnSpc>
            </a:pPr>
            <a:endParaRPr lang="en-US" sz="10399" spc="-103">
              <a:solidFill>
                <a:srgbClr val="FFFFFF"/>
              </a:solidFill>
              <a:latin typeface="Arita Buri Bold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700000">
            <a:off x="11195879" y="1772750"/>
            <a:ext cx="5710817" cy="674149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774121" y="2384073"/>
            <a:ext cx="6771992" cy="62640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673870" y="2875160"/>
            <a:ext cx="1914915" cy="110475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32340" y="400054"/>
            <a:ext cx="695562" cy="69993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96542" y="524900"/>
            <a:ext cx="1968380" cy="43208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01614" y="6647164"/>
            <a:ext cx="9259427" cy="630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180"/>
              </a:lnSpc>
            </a:pPr>
            <a:r>
              <a:rPr lang="en-US" sz="3700" spc="148">
                <a:solidFill>
                  <a:srgbClr val="FFFFFF"/>
                </a:solidFill>
                <a:latin typeface="HK Grotesk Light"/>
              </a:rPr>
              <a:t>mengenal lebih dekat dengan narasumber </a:t>
            </a:r>
          </a:p>
        </p:txBody>
      </p:sp>
    </p:spTree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130450">
            <a:off x="-2395665" y="5140811"/>
            <a:ext cx="9906449" cy="1169435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00052" y="3754671"/>
            <a:ext cx="3226281" cy="322628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6939682" y="3915119"/>
            <a:ext cx="8248267" cy="2905385"/>
            <a:chOff x="0" y="0"/>
            <a:chExt cx="10997689" cy="3873846"/>
          </a:xfrm>
        </p:grpSpPr>
        <p:sp>
          <p:nvSpPr>
            <p:cNvPr id="5" name="TextBox 5"/>
            <p:cNvSpPr txBox="1"/>
            <p:nvPr/>
          </p:nvSpPr>
          <p:spPr>
            <a:xfrm>
              <a:off x="0" y="0"/>
              <a:ext cx="10997689" cy="1463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7920"/>
                </a:lnSpc>
              </a:pPr>
              <a:r>
                <a:rPr lang="en-US" sz="7200">
                  <a:solidFill>
                    <a:srgbClr val="09427D"/>
                  </a:solidFill>
                  <a:latin typeface="Arita Buri Bold"/>
                </a:rPr>
                <a:t>Sandhika Galih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894312"/>
              <a:ext cx="9070447" cy="19795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84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09427D"/>
                  </a:solidFill>
                  <a:latin typeface="Arita Buri Bold"/>
                </a:rPr>
                <a:t>Dosen di</a:t>
              </a:r>
              <a:r>
                <a:rPr lang="en-US" sz="3200" u="none">
                  <a:solidFill>
                    <a:srgbClr val="09427D"/>
                  </a:solidFill>
                  <a:latin typeface="Arita Buri Bold"/>
                </a:rPr>
                <a:t> Universitas Pasundan Bandung || Content Creator Web Programming Unpas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96542" y="8888485"/>
            <a:ext cx="3369427" cy="73963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42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28846" y="4762500"/>
            <a:ext cx="12837954" cy="1134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99"/>
              </a:lnSpc>
            </a:pPr>
            <a:r>
              <a:rPr lang="en-US" sz="10000" spc="2537" dirty="0">
                <a:solidFill>
                  <a:srgbClr val="FFFFFF"/>
                </a:solidFill>
                <a:latin typeface="Arita Buri Bold"/>
              </a:rPr>
              <a:t>PENGALAMAN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r="8834"/>
          <a:stretch>
            <a:fillRect/>
          </a:stretch>
        </p:blipFill>
        <p:spPr>
          <a:xfrm>
            <a:off x="1421200" y="4192256"/>
            <a:ext cx="2315652" cy="1465422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66169" y="2155466"/>
            <a:ext cx="92007" cy="6060535"/>
          </a:xfrm>
          <a:prstGeom prst="rect">
            <a:avLst/>
          </a:prstGeom>
          <a:solidFill>
            <a:srgbClr val="264C3D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6423" y="2054269"/>
            <a:ext cx="571500" cy="571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6423" y="4857750"/>
            <a:ext cx="571500" cy="571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6423" y="7627770"/>
            <a:ext cx="571500" cy="5715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9374380" y="2070078"/>
            <a:ext cx="110740" cy="3225590"/>
          </a:xfrm>
          <a:prstGeom prst="rect">
            <a:avLst/>
          </a:prstGeom>
          <a:solidFill>
            <a:srgbClr val="264C3D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44000" y="4857750"/>
            <a:ext cx="571500" cy="571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44000" y="2070078"/>
            <a:ext cx="571500" cy="571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alphaModFix amt="32999"/>
          </a:blip>
          <a:srcRect t="3345"/>
          <a:stretch>
            <a:fillRect/>
          </a:stretch>
        </p:blipFill>
        <p:spPr>
          <a:xfrm>
            <a:off x="7900226" y="3074818"/>
            <a:ext cx="12841762" cy="11062358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234386" y="2054269"/>
            <a:ext cx="6473926" cy="812945"/>
            <a:chOff x="0" y="0"/>
            <a:chExt cx="8631901" cy="1083926"/>
          </a:xfrm>
        </p:grpSpPr>
        <p:sp>
          <p:nvSpPr>
            <p:cNvPr id="11" name="TextBox 11"/>
            <p:cNvSpPr txBox="1"/>
            <p:nvPr/>
          </p:nvSpPr>
          <p:spPr>
            <a:xfrm>
              <a:off x="0" y="0"/>
              <a:ext cx="8631901" cy="579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799" dirty="0" err="1">
                  <a:solidFill>
                    <a:srgbClr val="09427D"/>
                  </a:solidFill>
                  <a:latin typeface="HK Grotesk Medium Bold"/>
                </a:rPr>
                <a:t>Pengajar</a:t>
              </a:r>
              <a:r>
                <a:rPr lang="en-US" sz="2799" dirty="0">
                  <a:solidFill>
                    <a:srgbClr val="09427D"/>
                  </a:solidFill>
                  <a:latin typeface="HK Grotesk Medium Bold"/>
                </a:rPr>
                <a:t> (</a:t>
              </a:r>
              <a:r>
                <a:rPr lang="en-US" sz="2799" dirty="0" err="1">
                  <a:solidFill>
                    <a:srgbClr val="09427D"/>
                  </a:solidFill>
                  <a:latin typeface="HK Grotesk Medium Bold"/>
                </a:rPr>
                <a:t>Dosen</a:t>
              </a:r>
              <a:r>
                <a:rPr lang="en-US" sz="2799" dirty="0">
                  <a:solidFill>
                    <a:srgbClr val="09427D"/>
                  </a:solidFill>
                  <a:latin typeface="HK Grotesk Medium Bold"/>
                </a:rPr>
                <a:t>)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659743"/>
              <a:ext cx="8631901" cy="424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659"/>
                </a:lnSpc>
              </a:pPr>
              <a:r>
                <a:rPr lang="en-US" sz="1899">
                  <a:solidFill>
                    <a:srgbClr val="09427D"/>
                  </a:solidFill>
                  <a:latin typeface="HK Grotesk Light"/>
                </a:rPr>
                <a:t>2008 - sekarang (13 tahun)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234386" y="4857750"/>
            <a:ext cx="6473926" cy="812945"/>
            <a:chOff x="0" y="0"/>
            <a:chExt cx="8631901" cy="1083926"/>
          </a:xfrm>
        </p:grpSpPr>
        <p:sp>
          <p:nvSpPr>
            <p:cNvPr id="14" name="TextBox 14"/>
            <p:cNvSpPr txBox="1"/>
            <p:nvPr/>
          </p:nvSpPr>
          <p:spPr>
            <a:xfrm>
              <a:off x="0" y="0"/>
              <a:ext cx="8631901" cy="568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09427D"/>
                  </a:solidFill>
                  <a:latin typeface="HK Grotesk Medium Bold"/>
                </a:rPr>
                <a:t>Web Programming (IT305)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659743"/>
              <a:ext cx="8631901" cy="424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659"/>
                </a:lnSpc>
              </a:pPr>
              <a:r>
                <a:rPr lang="en-US" sz="1899" u="none">
                  <a:solidFill>
                    <a:srgbClr val="09427D"/>
                  </a:solidFill>
                  <a:latin typeface="HK Grotesk Light"/>
                </a:rPr>
                <a:t>2008 - Sekarang (13 tahun)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234386" y="7627770"/>
            <a:ext cx="6473926" cy="812945"/>
            <a:chOff x="0" y="0"/>
            <a:chExt cx="8631901" cy="1083926"/>
          </a:xfrm>
        </p:grpSpPr>
        <p:sp>
          <p:nvSpPr>
            <p:cNvPr id="17" name="TextBox 17"/>
            <p:cNvSpPr txBox="1"/>
            <p:nvPr/>
          </p:nvSpPr>
          <p:spPr>
            <a:xfrm>
              <a:off x="0" y="0"/>
              <a:ext cx="8631901" cy="568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09427D"/>
                  </a:solidFill>
                  <a:latin typeface="HK Grotesk Medium Bold"/>
                </a:rPr>
                <a:t>Internet and Web Technology (IT201)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659743"/>
              <a:ext cx="8631901" cy="424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659"/>
                </a:lnSpc>
              </a:pPr>
              <a:r>
                <a:rPr lang="en-US" sz="1899">
                  <a:solidFill>
                    <a:srgbClr val="09427D"/>
                  </a:solidFill>
                  <a:latin typeface="HK Grotesk Light"/>
                </a:rPr>
                <a:t>2008 - sekarang (13 tahun)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012173" y="731520"/>
            <a:ext cx="7141227" cy="6019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80"/>
              </a:lnSpc>
              <a:spcBef>
                <a:spcPct val="0"/>
              </a:spcBef>
            </a:pPr>
            <a:r>
              <a:rPr lang="en-US" sz="3900" dirty="0">
                <a:solidFill>
                  <a:srgbClr val="09427D"/>
                </a:solidFill>
                <a:latin typeface="HK Grotesk Medium Bold"/>
              </a:rPr>
              <a:t>Universitas </a:t>
            </a:r>
            <a:r>
              <a:rPr lang="en-US" sz="3900" dirty="0" err="1">
                <a:solidFill>
                  <a:srgbClr val="09427D"/>
                </a:solidFill>
                <a:latin typeface="HK Grotesk Medium Bold"/>
              </a:rPr>
              <a:t>Pasundan</a:t>
            </a:r>
            <a:r>
              <a:rPr lang="en-US" sz="3900" dirty="0">
                <a:solidFill>
                  <a:srgbClr val="09427D"/>
                </a:solidFill>
                <a:latin typeface="HK Grotesk Medium Bold"/>
              </a:rPr>
              <a:t> Bandung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0651963" y="1929192"/>
            <a:ext cx="6473926" cy="1666216"/>
            <a:chOff x="0" y="0"/>
            <a:chExt cx="8631901" cy="2221621"/>
          </a:xfrm>
        </p:grpSpPr>
        <p:sp>
          <p:nvSpPr>
            <p:cNvPr id="21" name="TextBox 21"/>
            <p:cNvSpPr txBox="1"/>
            <p:nvPr/>
          </p:nvSpPr>
          <p:spPr>
            <a:xfrm>
              <a:off x="0" y="0"/>
              <a:ext cx="8631901" cy="17065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09427D"/>
                  </a:solidFill>
                  <a:latin typeface="HK Grotesk Medium Bold"/>
                </a:rPr>
                <a:t>Pengantar Intelejensi Buatan / Introduction to Artifical Intelligence (IT507)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797438"/>
              <a:ext cx="8631901" cy="424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659"/>
                </a:lnSpc>
              </a:pPr>
              <a:r>
                <a:rPr lang="en-US" sz="1899">
                  <a:solidFill>
                    <a:srgbClr val="09427D"/>
                  </a:solidFill>
                  <a:latin typeface="HK Grotesk Light"/>
                </a:rPr>
                <a:t>2013 - 2014 (1 tahun)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651963" y="4945991"/>
            <a:ext cx="6473926" cy="1239580"/>
            <a:chOff x="0" y="0"/>
            <a:chExt cx="8631901" cy="1652773"/>
          </a:xfrm>
        </p:grpSpPr>
        <p:sp>
          <p:nvSpPr>
            <p:cNvPr id="24" name="TextBox 24"/>
            <p:cNvSpPr txBox="1"/>
            <p:nvPr/>
          </p:nvSpPr>
          <p:spPr>
            <a:xfrm>
              <a:off x="0" y="0"/>
              <a:ext cx="8631901" cy="11376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09427D"/>
                  </a:solidFill>
                  <a:latin typeface="HK Grotesk Medium Bold"/>
                </a:rPr>
                <a:t>Sistem Multimedia / Multimedia Systems (IT403)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1228591"/>
              <a:ext cx="8631901" cy="424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659"/>
                </a:lnSpc>
              </a:pPr>
              <a:r>
                <a:rPr lang="en-US" sz="1899">
                  <a:solidFill>
                    <a:srgbClr val="09427D"/>
                  </a:solidFill>
                  <a:latin typeface="HK Grotesk Light"/>
                </a:rPr>
                <a:t>2009-2014 (4 tahun)</a:t>
              </a:r>
            </a:p>
          </p:txBody>
        </p:sp>
      </p:grpSp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02518" y="2347110"/>
            <a:ext cx="1689259" cy="594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80"/>
              </a:lnSpc>
              <a:spcBef>
                <a:spcPct val="0"/>
              </a:spcBef>
            </a:pPr>
            <a:r>
              <a:rPr lang="en-US" sz="3900">
                <a:solidFill>
                  <a:srgbClr val="09427D"/>
                </a:solidFill>
                <a:latin typeface="HK Grotesk Medium Bold"/>
              </a:rPr>
              <a:t>Lainnya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8785898" y="1435847"/>
            <a:ext cx="7822453" cy="7822453"/>
            <a:chOff x="0" y="0"/>
            <a:chExt cx="10429938" cy="10429938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219993">
              <a:off x="252904" y="252904"/>
              <a:ext cx="9924131" cy="992413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88899" y="2260124"/>
              <a:ext cx="8852139" cy="7039221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2102518" y="3275589"/>
            <a:ext cx="8059955" cy="5230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1" lvl="1" indent="-302260">
              <a:lnSpc>
                <a:spcPts val="3360"/>
              </a:lnSpc>
              <a:buFont typeface="Arial"/>
              <a:buChar char="•"/>
            </a:pPr>
            <a:r>
              <a:rPr lang="en-US" sz="2800" dirty="0">
                <a:solidFill>
                  <a:srgbClr val="09427D"/>
                </a:solidFill>
                <a:latin typeface="HK Grotesk Medium Bold"/>
              </a:rPr>
              <a:t>Online Instructor </a:t>
            </a:r>
          </a:p>
          <a:p>
            <a:pPr lvl="2">
              <a:lnSpc>
                <a:spcPts val="3360"/>
              </a:lnSpc>
            </a:pPr>
            <a:r>
              <a:rPr lang="en-US" sz="2800" dirty="0">
                <a:solidFill>
                  <a:srgbClr val="09427D"/>
                </a:solidFill>
                <a:latin typeface="HK Grotesk Medium Bold"/>
              </a:rPr>
              <a:t>(Jan 2015 - </a:t>
            </a:r>
            <a:r>
              <a:rPr lang="en-US" sz="2800" dirty="0" err="1">
                <a:solidFill>
                  <a:srgbClr val="09427D"/>
                </a:solidFill>
                <a:latin typeface="HK Grotesk Medium Bold"/>
              </a:rPr>
              <a:t>Sekarang</a:t>
            </a:r>
            <a:r>
              <a:rPr lang="en-US" sz="2800" dirty="0">
                <a:solidFill>
                  <a:srgbClr val="09427D"/>
                </a:solidFill>
                <a:latin typeface="HK Grotesk Medium Bold"/>
              </a:rPr>
              <a:t>)</a:t>
            </a:r>
          </a:p>
          <a:p>
            <a:pPr lvl="2">
              <a:lnSpc>
                <a:spcPts val="3360"/>
              </a:lnSpc>
            </a:pPr>
            <a:r>
              <a:rPr lang="en-US" sz="2800" dirty="0">
                <a:solidFill>
                  <a:srgbClr val="949699"/>
                </a:solidFill>
                <a:latin typeface="HK Grotesk Medium Bold"/>
              </a:rPr>
              <a:t>youtube.com/</a:t>
            </a:r>
            <a:r>
              <a:rPr lang="en-US" sz="2800" dirty="0" err="1">
                <a:solidFill>
                  <a:srgbClr val="949699"/>
                </a:solidFill>
                <a:latin typeface="HK Grotesk Medium Bold"/>
              </a:rPr>
              <a:t>W</a:t>
            </a:r>
            <a:r>
              <a:rPr lang="en-US" sz="2800" dirty="0" err="1">
                <a:solidFill>
                  <a:srgbClr val="949699"/>
                </a:solidFill>
                <a:latin typeface="HK Grotesk Medium"/>
              </a:rPr>
              <a:t>ebProgrammingUNPAS</a:t>
            </a:r>
            <a:endParaRPr lang="en-US" sz="2800" dirty="0">
              <a:solidFill>
                <a:srgbClr val="949699"/>
              </a:solidFill>
              <a:latin typeface="HK Grotesk Medium"/>
            </a:endParaRPr>
          </a:p>
          <a:p>
            <a:pPr marL="604521" lvl="1" indent="-302260" algn="l">
              <a:lnSpc>
                <a:spcPts val="3360"/>
              </a:lnSpc>
              <a:buFont typeface="Arial"/>
              <a:buChar char="•"/>
            </a:pPr>
            <a:r>
              <a:rPr lang="en-US" sz="2800" u="none" dirty="0">
                <a:solidFill>
                  <a:srgbClr val="09427D"/>
                </a:solidFill>
                <a:latin typeface="HK Grotesk Medium Bold"/>
              </a:rPr>
              <a:t>Founder &amp; Creative Director </a:t>
            </a:r>
          </a:p>
          <a:p>
            <a:pPr lvl="2">
              <a:lnSpc>
                <a:spcPts val="3360"/>
              </a:lnSpc>
            </a:pPr>
            <a:r>
              <a:rPr lang="en-US" sz="2800" u="none" dirty="0">
                <a:solidFill>
                  <a:srgbClr val="09427D"/>
                </a:solidFill>
                <a:latin typeface="HK Grotesk Medium Bold"/>
              </a:rPr>
              <a:t>(2008 - Des 2014)</a:t>
            </a:r>
          </a:p>
          <a:p>
            <a:pPr lvl="2">
              <a:lnSpc>
                <a:spcPts val="3360"/>
              </a:lnSpc>
            </a:pPr>
            <a:r>
              <a:rPr lang="en-US" sz="2800" u="none" dirty="0" err="1">
                <a:solidFill>
                  <a:srgbClr val="949699"/>
                </a:solidFill>
                <a:latin typeface="HK Grotesk Medium Bold"/>
              </a:rPr>
              <a:t>CatfishGeeks</a:t>
            </a:r>
            <a:r>
              <a:rPr lang="en-US" sz="2800" u="none" dirty="0">
                <a:solidFill>
                  <a:srgbClr val="949699"/>
                </a:solidFill>
                <a:latin typeface="HK Grotesk Medium Bold"/>
              </a:rPr>
              <a:t> Studio</a:t>
            </a:r>
          </a:p>
          <a:p>
            <a:pPr marL="604521" lvl="1" indent="-302260" algn="l">
              <a:lnSpc>
                <a:spcPts val="3360"/>
              </a:lnSpc>
              <a:buFont typeface="Arial"/>
              <a:buChar char="•"/>
            </a:pPr>
            <a:r>
              <a:rPr lang="en-US" sz="2800" u="none" dirty="0" err="1">
                <a:solidFill>
                  <a:srgbClr val="09427D"/>
                </a:solidFill>
                <a:latin typeface="HK Grotesk Medium Bold"/>
              </a:rPr>
              <a:t>Dosen</a:t>
            </a:r>
            <a:r>
              <a:rPr lang="en-US" sz="2800" u="none" dirty="0">
                <a:solidFill>
                  <a:srgbClr val="09427D"/>
                </a:solidFill>
                <a:latin typeface="HK Grotesk Medium Bold"/>
              </a:rPr>
              <a:t> </a:t>
            </a:r>
          </a:p>
          <a:p>
            <a:pPr lvl="2">
              <a:lnSpc>
                <a:spcPts val="3360"/>
              </a:lnSpc>
            </a:pPr>
            <a:r>
              <a:rPr lang="en-US" sz="2800" u="none" dirty="0">
                <a:solidFill>
                  <a:srgbClr val="09427D"/>
                </a:solidFill>
                <a:latin typeface="HK Grotesk Medium Bold"/>
              </a:rPr>
              <a:t>(Mar 2013 - Mei 2015)</a:t>
            </a:r>
          </a:p>
          <a:p>
            <a:pPr lvl="2">
              <a:lnSpc>
                <a:spcPts val="3360"/>
              </a:lnSpc>
            </a:pPr>
            <a:r>
              <a:rPr lang="en-US" sz="2800" u="none" dirty="0">
                <a:solidFill>
                  <a:srgbClr val="949699"/>
                </a:solidFill>
                <a:latin typeface="HK Grotesk Medium"/>
              </a:rPr>
              <a:t>Universitas </a:t>
            </a:r>
            <a:r>
              <a:rPr lang="en-US" sz="2800" u="none" dirty="0" err="1">
                <a:solidFill>
                  <a:srgbClr val="949699"/>
                </a:solidFill>
                <a:latin typeface="HK Grotesk Medium"/>
              </a:rPr>
              <a:t>Widyatama</a:t>
            </a:r>
            <a:r>
              <a:rPr lang="en-US" sz="2800" u="none" dirty="0">
                <a:solidFill>
                  <a:srgbClr val="949699"/>
                </a:solidFill>
                <a:latin typeface="HK Grotesk Medium"/>
              </a:rPr>
              <a:t> Bandung</a:t>
            </a:r>
          </a:p>
          <a:p>
            <a:pPr marL="604521" lvl="1" indent="-302260" algn="l">
              <a:lnSpc>
                <a:spcPts val="3360"/>
              </a:lnSpc>
              <a:buFont typeface="Arial"/>
              <a:buChar char="•"/>
            </a:pPr>
            <a:r>
              <a:rPr lang="en-US" sz="2800" u="none" dirty="0">
                <a:solidFill>
                  <a:srgbClr val="09427D"/>
                </a:solidFill>
                <a:latin typeface="HK Grotesk Medium Bold"/>
              </a:rPr>
              <a:t>Web Programmer &amp; Graphic Designer </a:t>
            </a:r>
          </a:p>
          <a:p>
            <a:pPr lvl="2">
              <a:lnSpc>
                <a:spcPts val="3360"/>
              </a:lnSpc>
            </a:pPr>
            <a:r>
              <a:rPr lang="en-US" sz="2800" u="none" dirty="0">
                <a:solidFill>
                  <a:srgbClr val="09427D"/>
                </a:solidFill>
                <a:latin typeface="HK Grotesk Medium Bold"/>
              </a:rPr>
              <a:t>(</a:t>
            </a:r>
            <a:r>
              <a:rPr lang="en-US" sz="2800" dirty="0" err="1">
                <a:solidFill>
                  <a:srgbClr val="09427D"/>
                </a:solidFill>
                <a:latin typeface="HK Grotesk Medium Bold"/>
              </a:rPr>
              <a:t>A</a:t>
            </a:r>
            <a:r>
              <a:rPr lang="en-US" sz="2800" u="none" dirty="0" err="1">
                <a:solidFill>
                  <a:srgbClr val="09427D"/>
                </a:solidFill>
                <a:latin typeface="HK Grotesk Medium Bold"/>
              </a:rPr>
              <a:t>gt</a:t>
            </a:r>
            <a:r>
              <a:rPr lang="en-US" sz="2800" u="none" dirty="0">
                <a:solidFill>
                  <a:srgbClr val="09427D"/>
                </a:solidFill>
                <a:latin typeface="HK Grotesk Medium Bold"/>
              </a:rPr>
              <a:t> 2008 - Des 2010)</a:t>
            </a:r>
          </a:p>
          <a:p>
            <a:pPr lvl="2">
              <a:lnSpc>
                <a:spcPts val="3360"/>
              </a:lnSpc>
            </a:pPr>
            <a:r>
              <a:rPr lang="en-US" sz="2800" u="none" dirty="0">
                <a:solidFill>
                  <a:srgbClr val="949699"/>
                </a:solidFill>
                <a:latin typeface="HK Grotesk Medium Bold"/>
              </a:rPr>
              <a:t>SDTC </a:t>
            </a:r>
            <a:r>
              <a:rPr lang="en-US" sz="2800" u="none" dirty="0" err="1">
                <a:solidFill>
                  <a:srgbClr val="949699"/>
                </a:solidFill>
                <a:latin typeface="HK Grotesk Medium Bold"/>
              </a:rPr>
              <a:t>Unpas</a:t>
            </a:r>
            <a:r>
              <a:rPr lang="en-US" sz="2800" u="none" dirty="0">
                <a:solidFill>
                  <a:srgbClr val="949699"/>
                </a:solidFill>
                <a:latin typeface="HK Grotesk Medium Bold"/>
              </a:rPr>
              <a:t> Bandung</a:t>
            </a:r>
          </a:p>
        </p:txBody>
      </p:sp>
    </p:spTree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86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10592" y="4974668"/>
            <a:ext cx="11880214" cy="1134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99"/>
              </a:lnSpc>
            </a:pPr>
            <a:r>
              <a:rPr lang="en-US" sz="10000" spc="2537" dirty="0">
                <a:solidFill>
                  <a:srgbClr val="FFFFFF"/>
                </a:solidFill>
                <a:latin typeface="Arita Buri Bold"/>
              </a:rPr>
              <a:t>PENDIDIKAN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r="8834"/>
          <a:stretch>
            <a:fillRect/>
          </a:stretch>
        </p:blipFill>
        <p:spPr>
          <a:xfrm>
            <a:off x="2057400" y="4410789"/>
            <a:ext cx="2315652" cy="1465422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814305" y="2628393"/>
            <a:ext cx="92007" cy="6060535"/>
          </a:xfrm>
          <a:prstGeom prst="rect">
            <a:avLst/>
          </a:prstGeom>
          <a:solidFill>
            <a:srgbClr val="264C3D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4558" y="2527196"/>
            <a:ext cx="571500" cy="571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4558" y="5330677"/>
            <a:ext cx="571500" cy="571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4558" y="8100697"/>
            <a:ext cx="571500" cy="571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747383" y="2580644"/>
            <a:ext cx="5445066" cy="550006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853876" y="8282494"/>
            <a:ext cx="1795363" cy="1600118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3082522" y="2358284"/>
            <a:ext cx="6473926" cy="1150767"/>
            <a:chOff x="0" y="0"/>
            <a:chExt cx="8631901" cy="1534355"/>
          </a:xfrm>
        </p:grpSpPr>
        <p:sp>
          <p:nvSpPr>
            <p:cNvPr id="9" name="TextBox 9"/>
            <p:cNvSpPr txBox="1"/>
            <p:nvPr/>
          </p:nvSpPr>
          <p:spPr>
            <a:xfrm>
              <a:off x="0" y="0"/>
              <a:ext cx="8631901" cy="568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09427D"/>
                  </a:solidFill>
                  <a:latin typeface="HK Grotesk Medium Bold"/>
                </a:rPr>
                <a:t>Universitas Pasundan Bandung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659743"/>
              <a:ext cx="8631901" cy="874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59"/>
                </a:lnSpc>
              </a:pPr>
              <a:r>
                <a:rPr lang="en-US" sz="1899">
                  <a:solidFill>
                    <a:srgbClr val="09427D"/>
                  </a:solidFill>
                  <a:latin typeface="HK Grotesk Light"/>
                </a:rPr>
                <a:t>Bachelor of Engineering, Informatics Engineering</a:t>
              </a:r>
            </a:p>
            <a:p>
              <a:pPr marL="0" lvl="0" indent="0" algn="l">
                <a:lnSpc>
                  <a:spcPts val="2659"/>
                </a:lnSpc>
              </a:pPr>
              <a:r>
                <a:rPr lang="en-US" sz="1899">
                  <a:solidFill>
                    <a:srgbClr val="09427D"/>
                  </a:solidFill>
                  <a:latin typeface="HK Grotesk Light"/>
                </a:rPr>
                <a:t>(2004 - 2008)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082522" y="5161766"/>
            <a:ext cx="6473926" cy="1150767"/>
            <a:chOff x="0" y="0"/>
            <a:chExt cx="8631901" cy="1534355"/>
          </a:xfrm>
        </p:grpSpPr>
        <p:sp>
          <p:nvSpPr>
            <p:cNvPr id="12" name="TextBox 12"/>
            <p:cNvSpPr txBox="1"/>
            <p:nvPr/>
          </p:nvSpPr>
          <p:spPr>
            <a:xfrm>
              <a:off x="0" y="0"/>
              <a:ext cx="8631901" cy="568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09427D"/>
                  </a:solidFill>
                  <a:latin typeface="HK Grotesk Medium Bold"/>
                </a:rPr>
                <a:t>Institut Teknologi Bandung (ITB)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659743"/>
              <a:ext cx="8631901" cy="874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59"/>
                </a:lnSpc>
              </a:pPr>
              <a:r>
                <a:rPr lang="en-US" sz="1899">
                  <a:solidFill>
                    <a:srgbClr val="09427D"/>
                  </a:solidFill>
                  <a:latin typeface="HK Grotesk Light"/>
                </a:rPr>
                <a:t>Master of Engineering, Informatics Technology</a:t>
              </a:r>
            </a:p>
            <a:p>
              <a:pPr marL="0" lvl="0" indent="0" algn="l">
                <a:lnSpc>
                  <a:spcPts val="2659"/>
                </a:lnSpc>
              </a:pPr>
              <a:r>
                <a:rPr lang="en-US" sz="1899">
                  <a:solidFill>
                    <a:srgbClr val="09427D"/>
                  </a:solidFill>
                  <a:latin typeface="HK Grotesk Light"/>
                </a:rPr>
                <a:t>(2009-2011)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082522" y="7931786"/>
            <a:ext cx="6473926" cy="1150767"/>
            <a:chOff x="0" y="0"/>
            <a:chExt cx="8631901" cy="1534355"/>
          </a:xfrm>
        </p:grpSpPr>
        <p:sp>
          <p:nvSpPr>
            <p:cNvPr id="15" name="TextBox 15"/>
            <p:cNvSpPr txBox="1"/>
            <p:nvPr/>
          </p:nvSpPr>
          <p:spPr>
            <a:xfrm>
              <a:off x="0" y="0"/>
              <a:ext cx="8631901" cy="568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09427D"/>
                  </a:solidFill>
                  <a:latin typeface="HK Grotesk Medium Bold"/>
                </a:rPr>
                <a:t>Universitas Katholik Parahyangan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659743"/>
              <a:ext cx="8631901" cy="874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59"/>
                </a:lnSpc>
              </a:pPr>
              <a:r>
                <a:rPr lang="en-US" sz="1899">
                  <a:solidFill>
                    <a:srgbClr val="09427D"/>
                  </a:solidFill>
                  <a:latin typeface="HK Grotesk Light"/>
                </a:rPr>
                <a:t>Computer Science</a:t>
              </a:r>
            </a:p>
            <a:p>
              <a:pPr marL="0" lvl="0" indent="0" algn="l">
                <a:lnSpc>
                  <a:spcPts val="2659"/>
                </a:lnSpc>
              </a:pPr>
              <a:r>
                <a:rPr lang="en-US" sz="1899">
                  <a:solidFill>
                    <a:srgbClr val="09427D"/>
                  </a:solidFill>
                  <a:latin typeface="HK Grotesk Light"/>
                </a:rPr>
                <a:t>(2002 - 2005)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814305" y="1204447"/>
            <a:ext cx="2422366" cy="594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80"/>
              </a:lnSpc>
              <a:spcBef>
                <a:spcPct val="0"/>
              </a:spcBef>
            </a:pPr>
            <a:r>
              <a:rPr lang="en-US" sz="3900">
                <a:solidFill>
                  <a:srgbClr val="09427D"/>
                </a:solidFill>
                <a:latin typeface="HK Grotesk Medium Bold"/>
              </a:rPr>
              <a:t>Pendidikan</a:t>
            </a:r>
          </a:p>
        </p:txBody>
      </p:sp>
    </p:spTree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B8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753578" y="2951854"/>
            <a:ext cx="2637033" cy="26082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92622" y="3104609"/>
            <a:ext cx="2302756" cy="230275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098427" y="5636780"/>
            <a:ext cx="4091146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FFFFFF"/>
                </a:solidFill>
                <a:latin typeface="HK Grotesk Light Bold"/>
              </a:rPr>
              <a:t>see more at,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095678" y="6896100"/>
            <a:ext cx="9952831" cy="695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 dirty="0">
                <a:solidFill>
                  <a:srgbClr val="FFFFFF"/>
                </a:solidFill>
                <a:latin typeface="HK Grotesk Light Bold"/>
              </a:rPr>
              <a:t>https://www.linkedin.com/in/sandhikagalih/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05516" y="486141"/>
            <a:ext cx="3318896" cy="728538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201</Words>
  <Application>Microsoft Office PowerPoint</Application>
  <PresentationFormat>Custom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HK Grotesk Light</vt:lpstr>
      <vt:lpstr>HK Grotesk Medium Bold</vt:lpstr>
      <vt:lpstr>HK Grotesk Medium</vt:lpstr>
      <vt:lpstr>HK Grotesk Light Bold</vt:lpstr>
      <vt:lpstr>Arita Buri 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up for success with strategic planning frameworks, including Lean Canvas, SWOT Analysis, Pirate Funnel, and more.</dc:title>
  <cp:lastModifiedBy>DAHS pum</cp:lastModifiedBy>
  <cp:revision>3</cp:revision>
  <dcterms:created xsi:type="dcterms:W3CDTF">2006-08-16T00:00:00Z</dcterms:created>
  <dcterms:modified xsi:type="dcterms:W3CDTF">2021-02-23T02:07:40Z</dcterms:modified>
  <dc:identifier>DAEW78GIJjA</dc:identifier>
</cp:coreProperties>
</file>